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57" r:id="rId8"/>
    <p:sldId id="258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103"/>
    <a:srgbClr val="AE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/>
    <p:restoredTop sz="94648"/>
  </p:normalViewPr>
  <p:slideViewPr>
    <p:cSldViewPr snapToGrid="0" snapToObjects="1">
      <p:cViewPr>
        <p:scale>
          <a:sx n="71" d="100"/>
          <a:sy n="71" d="100"/>
        </p:scale>
        <p:origin x="-216" y="2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christianriboldi/Documents/Employment/Internships/0ptimus/probable_voter_stats.csv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christianriboldi/Documents/Employment/Internships/0ptimus/probable_voter_stats.csv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//Users/christianriboldi/Documents/Employment/Internships/0ptimus/probable_voter_stats.csv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//Users/christianriboldi/Documents/Employment/Internships/0ptimus/probable_voter_stats.csv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//Users/christianriboldi/Documents/Employment/Internships/0ptimus/probable_voter_stats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65103508581087"/>
          <c:y val="0.032723187599200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probable_voter_stats!$C$27325</c:f>
              <c:strCache>
                <c:ptCount val="1"/>
                <c:pt idx="0">
                  <c:v>Historical Turnout Percentage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A0103"/>
              </a:solidFill>
              <a:ln>
                <a:noFill/>
              </a:ln>
              <a:effectLst/>
            </c:spPr>
          </c:dPt>
          <c:cat>
            <c:strRef>
              <c:f>probable_voter_stats!$B$27326:$B$27333</c:f>
              <c:strCache>
                <c:ptCount val="8"/>
                <c:pt idx="0">
                  <c:v>2014 (Predicted)</c:v>
                </c:pt>
                <c:pt idx="1">
                  <c:v>2012</c:v>
                </c:pt>
                <c:pt idx="2">
                  <c:v>2010</c:v>
                </c:pt>
                <c:pt idx="3">
                  <c:v>2008</c:v>
                </c:pt>
                <c:pt idx="4">
                  <c:v>2006</c:v>
                </c:pt>
                <c:pt idx="5">
                  <c:v>2004</c:v>
                </c:pt>
                <c:pt idx="6">
                  <c:v>2002</c:v>
                </c:pt>
                <c:pt idx="7">
                  <c:v>2000</c:v>
                </c:pt>
              </c:strCache>
            </c:strRef>
          </c:cat>
          <c:val>
            <c:numRef>
              <c:f>probable_voter_stats!$C$27326:$C$27333</c:f>
              <c:numCache>
                <c:formatCode>General</c:formatCode>
                <c:ptCount val="8"/>
                <c:pt idx="0">
                  <c:v>0.5457</c:v>
                </c:pt>
                <c:pt idx="1">
                  <c:v>0.2639</c:v>
                </c:pt>
                <c:pt idx="2">
                  <c:v>0.4316</c:v>
                </c:pt>
                <c:pt idx="3">
                  <c:v>0.355</c:v>
                </c:pt>
                <c:pt idx="4">
                  <c:v>0.586</c:v>
                </c:pt>
                <c:pt idx="5">
                  <c:v>0.509</c:v>
                </c:pt>
                <c:pt idx="6">
                  <c:v>0.741</c:v>
                </c:pt>
                <c:pt idx="7">
                  <c:v>0.47292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827888"/>
        <c:axId val="109830208"/>
      </c:barChart>
      <c:catAx>
        <c:axId val="109827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830208"/>
        <c:crosses val="autoZero"/>
        <c:auto val="1"/>
        <c:lblAlgn val="ctr"/>
        <c:lblOffset val="100"/>
        <c:noMultiLvlLbl val="0"/>
      </c:catAx>
      <c:valAx>
        <c:axId val="109830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827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Historical Voter Distribution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probable_voter_stats!$C$27339</c:f>
              <c:strCache>
                <c:ptCount val="1"/>
                <c:pt idx="0">
                  <c:v>Republican</c:v>
                </c:pt>
              </c:strCache>
            </c:strRef>
          </c:tx>
          <c:spPr>
            <a:solidFill>
              <a:srgbClr val="9A0103"/>
            </a:solidFill>
            <a:ln>
              <a:noFill/>
            </a:ln>
            <a:effectLst/>
          </c:spPr>
          <c:invertIfNegative val="0"/>
          <c:cat>
            <c:strRef>
              <c:f>probable_voter_stats!$B$27340:$B$27347</c:f>
              <c:strCache>
                <c:ptCount val="8"/>
                <c:pt idx="0">
                  <c:v>2014 (Predicted)</c:v>
                </c:pt>
                <c:pt idx="1">
                  <c:v>2012</c:v>
                </c:pt>
                <c:pt idx="2">
                  <c:v>2010</c:v>
                </c:pt>
                <c:pt idx="3">
                  <c:v>2008</c:v>
                </c:pt>
                <c:pt idx="4">
                  <c:v>2006</c:v>
                </c:pt>
                <c:pt idx="5">
                  <c:v>2004</c:v>
                </c:pt>
                <c:pt idx="6">
                  <c:v>2002</c:v>
                </c:pt>
                <c:pt idx="7">
                  <c:v>2000</c:v>
                </c:pt>
              </c:strCache>
            </c:strRef>
          </c:cat>
          <c:val>
            <c:numRef>
              <c:f>probable_voter_stats!$C$27340:$C$27347</c:f>
              <c:numCache>
                <c:formatCode>0.0%</c:formatCode>
                <c:ptCount val="8"/>
                <c:pt idx="0">
                  <c:v>0.444904692082111</c:v>
                </c:pt>
                <c:pt idx="1">
                  <c:v>0.461462675255779</c:v>
                </c:pt>
                <c:pt idx="2">
                  <c:v>0.422520852641335</c:v>
                </c:pt>
                <c:pt idx="3">
                  <c:v>0.442622950819672</c:v>
                </c:pt>
                <c:pt idx="4">
                  <c:v>0.389025389025389</c:v>
                </c:pt>
                <c:pt idx="5">
                  <c:v>0.419245875883739</c:v>
                </c:pt>
                <c:pt idx="6">
                  <c:v>0.373647135030094</c:v>
                </c:pt>
                <c:pt idx="7">
                  <c:v>0.443669119512814</c:v>
                </c:pt>
              </c:numCache>
            </c:numRef>
          </c:val>
        </c:ser>
        <c:ser>
          <c:idx val="1"/>
          <c:order val="1"/>
          <c:tx>
            <c:strRef>
              <c:f>probable_voter_stats!$D$27339</c:f>
              <c:strCache>
                <c:ptCount val="1"/>
                <c:pt idx="0">
                  <c:v>Democrat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probable_voter_stats!$B$27340:$B$27347</c:f>
              <c:strCache>
                <c:ptCount val="8"/>
                <c:pt idx="0">
                  <c:v>2014 (Predicted)</c:v>
                </c:pt>
                <c:pt idx="1">
                  <c:v>2012</c:v>
                </c:pt>
                <c:pt idx="2">
                  <c:v>2010</c:v>
                </c:pt>
                <c:pt idx="3">
                  <c:v>2008</c:v>
                </c:pt>
                <c:pt idx="4">
                  <c:v>2006</c:v>
                </c:pt>
                <c:pt idx="5">
                  <c:v>2004</c:v>
                </c:pt>
                <c:pt idx="6">
                  <c:v>2002</c:v>
                </c:pt>
                <c:pt idx="7">
                  <c:v>2000</c:v>
                </c:pt>
              </c:strCache>
            </c:strRef>
          </c:cat>
          <c:val>
            <c:numRef>
              <c:f>probable_voter_stats!$D$27340:$D$27347</c:f>
              <c:numCache>
                <c:formatCode>0.0%</c:formatCode>
                <c:ptCount val="8"/>
                <c:pt idx="0">
                  <c:v>0.401136363636364</c:v>
                </c:pt>
                <c:pt idx="1">
                  <c:v>0.397650625236832</c:v>
                </c:pt>
                <c:pt idx="2">
                  <c:v>0.409684893419833</c:v>
                </c:pt>
                <c:pt idx="3">
                  <c:v>0.40189285110698</c:v>
                </c:pt>
                <c:pt idx="4">
                  <c:v>0.4247542997543</c:v>
                </c:pt>
                <c:pt idx="5">
                  <c:v>0.405459544383346</c:v>
                </c:pt>
                <c:pt idx="6">
                  <c:v>0.411999676122102</c:v>
                </c:pt>
                <c:pt idx="7">
                  <c:v>0.367123403535482</c:v>
                </c:pt>
              </c:numCache>
            </c:numRef>
          </c:val>
        </c:ser>
        <c:ser>
          <c:idx val="2"/>
          <c:order val="2"/>
          <c:tx>
            <c:strRef>
              <c:f>probable_voter_stats!$E$27339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tx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probable_voter_stats!$B$27340:$B$27347</c:f>
              <c:strCache>
                <c:ptCount val="8"/>
                <c:pt idx="0">
                  <c:v>2014 (Predicted)</c:v>
                </c:pt>
                <c:pt idx="1">
                  <c:v>2012</c:v>
                </c:pt>
                <c:pt idx="2">
                  <c:v>2010</c:v>
                </c:pt>
                <c:pt idx="3">
                  <c:v>2008</c:v>
                </c:pt>
                <c:pt idx="4">
                  <c:v>2006</c:v>
                </c:pt>
                <c:pt idx="5">
                  <c:v>2004</c:v>
                </c:pt>
                <c:pt idx="6">
                  <c:v>2002</c:v>
                </c:pt>
                <c:pt idx="7">
                  <c:v>2000</c:v>
                </c:pt>
              </c:strCache>
            </c:strRef>
          </c:cat>
          <c:val>
            <c:numRef>
              <c:f>probable_voter_stats!$E$27340:$E$27347</c:f>
              <c:numCache>
                <c:formatCode>0.0%</c:formatCode>
                <c:ptCount val="8"/>
                <c:pt idx="0">
                  <c:v>0.153958944281525</c:v>
                </c:pt>
                <c:pt idx="1">
                  <c:v>0.140886699507389</c:v>
                </c:pt>
                <c:pt idx="2">
                  <c:v>0.167794253938832</c:v>
                </c:pt>
                <c:pt idx="3">
                  <c:v>0.155484198073348</c:v>
                </c:pt>
                <c:pt idx="4">
                  <c:v>0.186220311220311</c:v>
                </c:pt>
                <c:pt idx="5">
                  <c:v>0.175294579732914</c:v>
                </c:pt>
                <c:pt idx="6">
                  <c:v>0.214353188847804</c:v>
                </c:pt>
                <c:pt idx="7">
                  <c:v>0.189207476951704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826016"/>
        <c:axId val="66828768"/>
      </c:barChart>
      <c:catAx>
        <c:axId val="66826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28768"/>
        <c:crosses val="autoZero"/>
        <c:auto val="1"/>
        <c:lblAlgn val="ctr"/>
        <c:lblOffset val="100"/>
        <c:noMultiLvlLbl val="0"/>
      </c:catAx>
      <c:valAx>
        <c:axId val="66828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826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Voter Age Distribution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probable_voter_stats!$B$27288</c:f>
              <c:strCache>
                <c:ptCount val="1"/>
                <c:pt idx="0">
                  <c:v>Republican</c:v>
                </c:pt>
              </c:strCache>
            </c:strRef>
          </c:tx>
          <c:spPr>
            <a:solidFill>
              <a:srgbClr val="9A0103"/>
            </a:solidFill>
            <a:ln>
              <a:noFill/>
            </a:ln>
            <a:effectLst/>
          </c:spPr>
          <c:invertIfNegative val="0"/>
          <c:cat>
            <c:strRef>
              <c:f>probable_voter_stats!$A$27289:$A$27297</c:f>
              <c:strCache>
                <c:ptCount val="9"/>
                <c:pt idx="0">
                  <c:v>18-20</c:v>
                </c:pt>
                <c:pt idx="1">
                  <c:v>21-30</c:v>
                </c:pt>
                <c:pt idx="2">
                  <c:v>31-40</c:v>
                </c:pt>
                <c:pt idx="3">
                  <c:v>41-50</c:v>
                </c:pt>
                <c:pt idx="4">
                  <c:v>51-60</c:v>
                </c:pt>
                <c:pt idx="5">
                  <c:v>61-70</c:v>
                </c:pt>
                <c:pt idx="6">
                  <c:v>71-80</c:v>
                </c:pt>
                <c:pt idx="7">
                  <c:v>81-90</c:v>
                </c:pt>
                <c:pt idx="8">
                  <c:v>91-100</c:v>
                </c:pt>
              </c:strCache>
            </c:strRef>
          </c:cat>
          <c:val>
            <c:numRef>
              <c:f>probable_voter_stats!$B$27289:$B$27297</c:f>
              <c:numCache>
                <c:formatCode>General</c:formatCode>
                <c:ptCount val="9"/>
                <c:pt idx="0">
                  <c:v>1.0</c:v>
                </c:pt>
                <c:pt idx="1">
                  <c:v>131.0</c:v>
                </c:pt>
                <c:pt idx="2">
                  <c:v>878.0</c:v>
                </c:pt>
                <c:pt idx="3">
                  <c:v>1966.0</c:v>
                </c:pt>
                <c:pt idx="4">
                  <c:v>2998.0</c:v>
                </c:pt>
                <c:pt idx="5">
                  <c:v>3023.0</c:v>
                </c:pt>
                <c:pt idx="6">
                  <c:v>2188.0</c:v>
                </c:pt>
                <c:pt idx="7">
                  <c:v>830.0</c:v>
                </c:pt>
                <c:pt idx="8">
                  <c:v>122.0</c:v>
                </c:pt>
              </c:numCache>
            </c:numRef>
          </c:val>
        </c:ser>
        <c:ser>
          <c:idx val="1"/>
          <c:order val="1"/>
          <c:tx>
            <c:strRef>
              <c:f>probable_voter_stats!$C$27288</c:f>
              <c:strCache>
                <c:ptCount val="1"/>
                <c:pt idx="0">
                  <c:v>Democrat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probable_voter_stats!$A$27289:$A$27297</c:f>
              <c:strCache>
                <c:ptCount val="9"/>
                <c:pt idx="0">
                  <c:v>18-20</c:v>
                </c:pt>
                <c:pt idx="1">
                  <c:v>21-30</c:v>
                </c:pt>
                <c:pt idx="2">
                  <c:v>31-40</c:v>
                </c:pt>
                <c:pt idx="3">
                  <c:v>41-50</c:v>
                </c:pt>
                <c:pt idx="4">
                  <c:v>51-60</c:v>
                </c:pt>
                <c:pt idx="5">
                  <c:v>61-70</c:v>
                </c:pt>
                <c:pt idx="6">
                  <c:v>71-80</c:v>
                </c:pt>
                <c:pt idx="7">
                  <c:v>81-90</c:v>
                </c:pt>
                <c:pt idx="8">
                  <c:v>91-100</c:v>
                </c:pt>
              </c:strCache>
            </c:strRef>
          </c:cat>
          <c:val>
            <c:numRef>
              <c:f>probable_voter_stats!$C$27289:$C$27297</c:f>
              <c:numCache>
                <c:formatCode>General</c:formatCode>
                <c:ptCount val="9"/>
                <c:pt idx="0">
                  <c:v>0.0</c:v>
                </c:pt>
                <c:pt idx="1">
                  <c:v>76.0</c:v>
                </c:pt>
                <c:pt idx="2">
                  <c:v>598.0</c:v>
                </c:pt>
                <c:pt idx="3">
                  <c:v>1619.0</c:v>
                </c:pt>
                <c:pt idx="4">
                  <c:v>2710.0</c:v>
                </c:pt>
                <c:pt idx="5">
                  <c:v>3027.0</c:v>
                </c:pt>
                <c:pt idx="6">
                  <c:v>1906.0</c:v>
                </c:pt>
                <c:pt idx="7">
                  <c:v>861.0</c:v>
                </c:pt>
                <c:pt idx="8">
                  <c:v>146.0</c:v>
                </c:pt>
              </c:numCache>
            </c:numRef>
          </c:val>
        </c:ser>
        <c:ser>
          <c:idx val="2"/>
          <c:order val="2"/>
          <c:tx>
            <c:strRef>
              <c:f>probable_voter_stats!$D$27288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tx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probable_voter_stats!$A$27289:$A$27297</c:f>
              <c:strCache>
                <c:ptCount val="9"/>
                <c:pt idx="0">
                  <c:v>18-20</c:v>
                </c:pt>
                <c:pt idx="1">
                  <c:v>21-30</c:v>
                </c:pt>
                <c:pt idx="2">
                  <c:v>31-40</c:v>
                </c:pt>
                <c:pt idx="3">
                  <c:v>41-50</c:v>
                </c:pt>
                <c:pt idx="4">
                  <c:v>51-60</c:v>
                </c:pt>
                <c:pt idx="5">
                  <c:v>61-70</c:v>
                </c:pt>
                <c:pt idx="6">
                  <c:v>71-80</c:v>
                </c:pt>
                <c:pt idx="7">
                  <c:v>81-90</c:v>
                </c:pt>
                <c:pt idx="8">
                  <c:v>91-100</c:v>
                </c:pt>
              </c:strCache>
            </c:strRef>
          </c:cat>
          <c:val>
            <c:numRef>
              <c:f>probable_voter_stats!$D$27289:$D$27297</c:f>
              <c:numCache>
                <c:formatCode>General</c:formatCode>
                <c:ptCount val="9"/>
                <c:pt idx="0">
                  <c:v>0.0</c:v>
                </c:pt>
                <c:pt idx="1">
                  <c:v>24.0</c:v>
                </c:pt>
                <c:pt idx="2">
                  <c:v>276.0</c:v>
                </c:pt>
                <c:pt idx="3">
                  <c:v>691.0</c:v>
                </c:pt>
                <c:pt idx="4">
                  <c:v>1015.0</c:v>
                </c:pt>
                <c:pt idx="5">
                  <c:v>1176.0</c:v>
                </c:pt>
                <c:pt idx="6">
                  <c:v>741.0</c:v>
                </c:pt>
                <c:pt idx="7">
                  <c:v>239.0</c:v>
                </c:pt>
                <c:pt idx="8">
                  <c:v>38.0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3741424"/>
        <c:axId val="113744176"/>
      </c:barChart>
      <c:catAx>
        <c:axId val="113741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44176"/>
        <c:crosses val="autoZero"/>
        <c:auto val="1"/>
        <c:lblAlgn val="ctr"/>
        <c:lblOffset val="100"/>
        <c:noMultiLvlLbl val="0"/>
      </c:catAx>
      <c:valAx>
        <c:axId val="113744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41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Voter</a:t>
            </a:r>
            <a:r>
              <a:rPr lang="en-US" baseline="0"/>
              <a:t> Ethnicity Distribution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probable_voter_stats!$G$27296</c:f>
              <c:strCache>
                <c:ptCount val="1"/>
                <c:pt idx="0">
                  <c:v>Republican</c:v>
                </c:pt>
              </c:strCache>
            </c:strRef>
          </c:tx>
          <c:spPr>
            <a:solidFill>
              <a:srgbClr val="9A0103"/>
            </a:solidFill>
            <a:ln>
              <a:noFill/>
            </a:ln>
            <a:effectLst/>
          </c:spPr>
          <c:invertIfNegative val="0"/>
          <c:cat>
            <c:strRef>
              <c:f>probable_voter_stats!$F$27297:$F$27301</c:f>
              <c:strCache>
                <c:ptCount val="5"/>
                <c:pt idx="0">
                  <c:v>European</c:v>
                </c:pt>
                <c:pt idx="1">
                  <c:v>Hispanic</c:v>
                </c:pt>
                <c:pt idx="2">
                  <c:v>African-American</c:v>
                </c:pt>
                <c:pt idx="3">
                  <c:v>Asian</c:v>
                </c:pt>
                <c:pt idx="4">
                  <c:v>Unspecified</c:v>
                </c:pt>
              </c:strCache>
            </c:strRef>
          </c:cat>
          <c:val>
            <c:numRef>
              <c:f>probable_voter_stats!$G$27297:$G$27301</c:f>
              <c:numCache>
                <c:formatCode>0.00%</c:formatCode>
                <c:ptCount val="5"/>
                <c:pt idx="0">
                  <c:v>0.464</c:v>
                </c:pt>
                <c:pt idx="1">
                  <c:v>0.315</c:v>
                </c:pt>
                <c:pt idx="2">
                  <c:v>0.135</c:v>
                </c:pt>
                <c:pt idx="3">
                  <c:v>0.47</c:v>
                </c:pt>
                <c:pt idx="4">
                  <c:v>0.448</c:v>
                </c:pt>
              </c:numCache>
            </c:numRef>
          </c:val>
        </c:ser>
        <c:ser>
          <c:idx val="1"/>
          <c:order val="1"/>
          <c:tx>
            <c:strRef>
              <c:f>probable_voter_stats!$H$27296</c:f>
              <c:strCache>
                <c:ptCount val="1"/>
                <c:pt idx="0">
                  <c:v>Democrat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probable_voter_stats!$F$27297:$F$27301</c:f>
              <c:strCache>
                <c:ptCount val="5"/>
                <c:pt idx="0">
                  <c:v>European</c:v>
                </c:pt>
                <c:pt idx="1">
                  <c:v>Hispanic</c:v>
                </c:pt>
                <c:pt idx="2">
                  <c:v>African-American</c:v>
                </c:pt>
                <c:pt idx="3">
                  <c:v>Asian</c:v>
                </c:pt>
                <c:pt idx="4">
                  <c:v>Unspecified</c:v>
                </c:pt>
              </c:strCache>
            </c:strRef>
          </c:cat>
          <c:val>
            <c:numRef>
              <c:f>probable_voter_stats!$H$27297:$H$27301</c:f>
              <c:numCache>
                <c:formatCode>0.00%</c:formatCode>
                <c:ptCount val="5"/>
                <c:pt idx="0">
                  <c:v>0.38</c:v>
                </c:pt>
                <c:pt idx="1">
                  <c:v>0.568</c:v>
                </c:pt>
                <c:pt idx="2">
                  <c:v>0.771</c:v>
                </c:pt>
                <c:pt idx="3">
                  <c:v>0.383</c:v>
                </c:pt>
                <c:pt idx="4">
                  <c:v>0.381</c:v>
                </c:pt>
              </c:numCache>
            </c:numRef>
          </c:val>
        </c:ser>
        <c:ser>
          <c:idx val="2"/>
          <c:order val="2"/>
          <c:tx>
            <c:strRef>
              <c:f>probable_voter_stats!$I$27296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tx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probable_voter_stats!$F$27297:$F$27301</c:f>
              <c:strCache>
                <c:ptCount val="5"/>
                <c:pt idx="0">
                  <c:v>European</c:v>
                </c:pt>
                <c:pt idx="1">
                  <c:v>Hispanic</c:v>
                </c:pt>
                <c:pt idx="2">
                  <c:v>African-American</c:v>
                </c:pt>
                <c:pt idx="3">
                  <c:v>Asian</c:v>
                </c:pt>
                <c:pt idx="4">
                  <c:v>Unspecified</c:v>
                </c:pt>
              </c:strCache>
            </c:strRef>
          </c:cat>
          <c:val>
            <c:numRef>
              <c:f>probable_voter_stats!$I$27297:$I$27301</c:f>
              <c:numCache>
                <c:formatCode>0.00%</c:formatCode>
                <c:ptCount val="5"/>
                <c:pt idx="0">
                  <c:v>0.157</c:v>
                </c:pt>
                <c:pt idx="1">
                  <c:v>0.117</c:v>
                </c:pt>
                <c:pt idx="2">
                  <c:v>0.094</c:v>
                </c:pt>
                <c:pt idx="3">
                  <c:v>0.147</c:v>
                </c:pt>
                <c:pt idx="4">
                  <c:v>0.171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875808"/>
        <c:axId val="109878560"/>
      </c:barChart>
      <c:catAx>
        <c:axId val="109875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878560"/>
        <c:crosses val="autoZero"/>
        <c:auto val="1"/>
        <c:lblAlgn val="ctr"/>
        <c:lblOffset val="100"/>
        <c:noMultiLvlLbl val="0"/>
      </c:catAx>
      <c:valAx>
        <c:axId val="109878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875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Voter</a:t>
            </a:r>
            <a:r>
              <a:rPr lang="en-US" baseline="0"/>
              <a:t> Turnout by</a:t>
            </a:r>
          </a:p>
          <a:p>
            <a:pPr>
              <a:defRPr/>
            </a:pPr>
            <a:r>
              <a:rPr lang="en-US" baseline="0"/>
              <a:t>Congressional District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probable_voter_stats!$M$27297</c:f>
              <c:strCache>
                <c:ptCount val="1"/>
                <c:pt idx="0">
                  <c:v>Republican</c:v>
                </c:pt>
              </c:strCache>
            </c:strRef>
          </c:tx>
          <c:spPr>
            <a:solidFill>
              <a:srgbClr val="9A0103"/>
            </a:solidFill>
            <a:ln>
              <a:noFill/>
            </a:ln>
            <a:effectLst/>
          </c:spPr>
          <c:invertIfNegative val="0"/>
          <c:cat>
            <c:strRef>
              <c:f>probable_voter_stats!$L$27298:$L$27305</c:f>
              <c:strCache>
                <c:ptCount val="8"/>
                <c:pt idx="0">
                  <c:v>LV District 1</c:v>
                </c:pt>
                <c:pt idx="1">
                  <c:v>LV District 3</c:v>
                </c:pt>
                <c:pt idx="2">
                  <c:v>LV District 4</c:v>
                </c:pt>
                <c:pt idx="3">
                  <c:v>Reno District 2</c:v>
                </c:pt>
                <c:pt idx="4">
                  <c:v>Reno District 4</c:v>
                </c:pt>
                <c:pt idx="5">
                  <c:v>Salt Lake District 2</c:v>
                </c:pt>
                <c:pt idx="6">
                  <c:v>Salt Lake District 4</c:v>
                </c:pt>
                <c:pt idx="7">
                  <c:v>LA District 4</c:v>
                </c:pt>
              </c:strCache>
            </c:strRef>
          </c:cat>
          <c:val>
            <c:numRef>
              <c:f>probable_voter_stats!$M$27298:$M$27305</c:f>
              <c:numCache>
                <c:formatCode>0.00%</c:formatCode>
                <c:ptCount val="8"/>
                <c:pt idx="0">
                  <c:v>0.3306</c:v>
                </c:pt>
                <c:pt idx="1">
                  <c:v>0.4543</c:v>
                </c:pt>
                <c:pt idx="2">
                  <c:v>0.4171</c:v>
                </c:pt>
                <c:pt idx="3">
                  <c:v>0.5055</c:v>
                </c:pt>
                <c:pt idx="4">
                  <c:v>0.5837</c:v>
                </c:pt>
                <c:pt idx="5">
                  <c:v>0.6192</c:v>
                </c:pt>
                <c:pt idx="6">
                  <c:v>0.3884</c:v>
                </c:pt>
                <c:pt idx="7">
                  <c:v>0.6667</c:v>
                </c:pt>
              </c:numCache>
            </c:numRef>
          </c:val>
        </c:ser>
        <c:ser>
          <c:idx val="1"/>
          <c:order val="1"/>
          <c:tx>
            <c:strRef>
              <c:f>probable_voter_stats!$N$27297</c:f>
              <c:strCache>
                <c:ptCount val="1"/>
                <c:pt idx="0">
                  <c:v>Democrat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probable_voter_stats!$L$27298:$L$27305</c:f>
              <c:strCache>
                <c:ptCount val="8"/>
                <c:pt idx="0">
                  <c:v>LV District 1</c:v>
                </c:pt>
                <c:pt idx="1">
                  <c:v>LV District 3</c:v>
                </c:pt>
                <c:pt idx="2">
                  <c:v>LV District 4</c:v>
                </c:pt>
                <c:pt idx="3">
                  <c:v>Reno District 2</c:v>
                </c:pt>
                <c:pt idx="4">
                  <c:v>Reno District 4</c:v>
                </c:pt>
                <c:pt idx="5">
                  <c:v>Salt Lake District 2</c:v>
                </c:pt>
                <c:pt idx="6">
                  <c:v>Salt Lake District 4</c:v>
                </c:pt>
                <c:pt idx="7">
                  <c:v>LA District 4</c:v>
                </c:pt>
              </c:strCache>
            </c:strRef>
          </c:cat>
          <c:val>
            <c:numRef>
              <c:f>probable_voter_stats!$N$27298:$N$27305</c:f>
              <c:numCache>
                <c:formatCode>0.00%</c:formatCode>
                <c:ptCount val="8"/>
                <c:pt idx="0">
                  <c:v>0.5297</c:v>
                </c:pt>
                <c:pt idx="1">
                  <c:v>0.3769</c:v>
                </c:pt>
                <c:pt idx="2">
                  <c:v>0.4279</c:v>
                </c:pt>
                <c:pt idx="3">
                  <c:v>0.3465</c:v>
                </c:pt>
                <c:pt idx="4">
                  <c:v>0.276</c:v>
                </c:pt>
                <c:pt idx="5">
                  <c:v>0.2325</c:v>
                </c:pt>
                <c:pt idx="6">
                  <c:v>0.4711</c:v>
                </c:pt>
                <c:pt idx="7">
                  <c:v>0.3333</c:v>
                </c:pt>
              </c:numCache>
            </c:numRef>
          </c:val>
        </c:ser>
        <c:ser>
          <c:idx val="2"/>
          <c:order val="2"/>
          <c:tx>
            <c:strRef>
              <c:f>probable_voter_stats!$O$27297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tx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probable_voter_stats!$L$27298:$L$27305</c:f>
              <c:strCache>
                <c:ptCount val="8"/>
                <c:pt idx="0">
                  <c:v>LV District 1</c:v>
                </c:pt>
                <c:pt idx="1">
                  <c:v>LV District 3</c:v>
                </c:pt>
                <c:pt idx="2">
                  <c:v>LV District 4</c:v>
                </c:pt>
                <c:pt idx="3">
                  <c:v>Reno District 2</c:v>
                </c:pt>
                <c:pt idx="4">
                  <c:v>Reno District 4</c:v>
                </c:pt>
                <c:pt idx="5">
                  <c:v>Salt Lake District 2</c:v>
                </c:pt>
                <c:pt idx="6">
                  <c:v>Salt Lake District 4</c:v>
                </c:pt>
                <c:pt idx="7">
                  <c:v>LA District 4</c:v>
                </c:pt>
              </c:strCache>
            </c:strRef>
          </c:cat>
          <c:val>
            <c:numRef>
              <c:f>probable_voter_stats!$O$27298:$O$27305</c:f>
              <c:numCache>
                <c:formatCode>0.00%</c:formatCode>
                <c:ptCount val="8"/>
                <c:pt idx="0">
                  <c:v>0.1397</c:v>
                </c:pt>
                <c:pt idx="1">
                  <c:v>0.1688</c:v>
                </c:pt>
                <c:pt idx="2">
                  <c:v>0.155</c:v>
                </c:pt>
                <c:pt idx="3">
                  <c:v>0.148</c:v>
                </c:pt>
                <c:pt idx="4">
                  <c:v>0.1403</c:v>
                </c:pt>
                <c:pt idx="5">
                  <c:v>0.1483</c:v>
                </c:pt>
                <c:pt idx="6">
                  <c:v>0.1405</c:v>
                </c:pt>
                <c:pt idx="7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3776752"/>
        <c:axId val="113779504"/>
      </c:barChart>
      <c:catAx>
        <c:axId val="113776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79504"/>
        <c:crosses val="autoZero"/>
        <c:auto val="1"/>
        <c:lblAlgn val="ctr"/>
        <c:lblOffset val="100"/>
        <c:noMultiLvlLbl val="0"/>
      </c:catAx>
      <c:valAx>
        <c:axId val="11377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776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8142" y="1618086"/>
            <a:ext cx="9163692" cy="229636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2014 General Election</a:t>
            </a:r>
            <a:br>
              <a:rPr lang="en-US" dirty="0" smtClean="0"/>
            </a:br>
            <a:r>
              <a:rPr lang="en-US" dirty="0" smtClean="0"/>
              <a:t>Predicted Turnout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6914" y="5276595"/>
            <a:ext cx="9144000" cy="754025"/>
          </a:xfrm>
        </p:spPr>
        <p:txBody>
          <a:bodyPr/>
          <a:lstStyle/>
          <a:p>
            <a:r>
              <a:rPr lang="en-US" dirty="0" smtClean="0"/>
              <a:t>Christian Riboldi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3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Predicted Ethnic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195200" cy="4503457"/>
          </a:xfrm>
        </p:spPr>
        <p:txBody>
          <a:bodyPr/>
          <a:lstStyle/>
          <a:p>
            <a:r>
              <a:rPr lang="en-US" dirty="0" smtClean="0"/>
              <a:t>There is a strong correlation between Hispanic and African-American partisanship</a:t>
            </a:r>
          </a:p>
          <a:p>
            <a:r>
              <a:rPr lang="en-US" dirty="0" smtClean="0"/>
              <a:t>Other ethnicities lean Republican slightly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514012"/>
              </p:ext>
            </p:extLst>
          </p:nvPr>
        </p:nvGraphicFramePr>
        <p:xfrm>
          <a:off x="6262058" y="2384612"/>
          <a:ext cx="5392060" cy="3809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41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Geographic Predictions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0" y="1825625"/>
            <a:ext cx="4953000" cy="4351338"/>
          </a:xfrm>
        </p:spPr>
        <p:txBody>
          <a:bodyPr/>
          <a:lstStyle/>
          <a:p>
            <a:r>
              <a:rPr lang="en-US" dirty="0" smtClean="0"/>
              <a:t>Mapping this prediction onto corresponding congressional districts we can expect the following results</a:t>
            </a:r>
          </a:p>
          <a:p>
            <a:r>
              <a:rPr lang="en-US" dirty="0" smtClean="0"/>
              <a:t>Las Vegas Districts 3 and  4 are the most closely contested districts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0308747"/>
              </p:ext>
            </p:extLst>
          </p:nvPr>
        </p:nvGraphicFramePr>
        <p:xfrm>
          <a:off x="363282" y="1825625"/>
          <a:ext cx="5804436" cy="4037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9025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Problem	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506" y="1690688"/>
            <a:ext cx="10416988" cy="430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8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120000" y="1753909"/>
            <a:ext cx="5025216" cy="47186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u="sng" dirty="0" smtClean="0"/>
              <a:t>Polling</a:t>
            </a:r>
            <a:endParaRPr lang="en-US" sz="3600" u="sng" dirty="0"/>
          </a:p>
          <a:p>
            <a:pPr marL="0" indent="0">
              <a:buNone/>
            </a:pPr>
            <a:r>
              <a:rPr lang="en-US" dirty="0" smtClean="0"/>
              <a:t>Pros</a:t>
            </a:r>
          </a:p>
          <a:p>
            <a:r>
              <a:rPr lang="en-US" sz="2000" dirty="0" smtClean="0"/>
              <a:t>Localization of messages</a:t>
            </a:r>
          </a:p>
          <a:p>
            <a:r>
              <a:rPr lang="en-US" sz="2000" dirty="0" smtClean="0"/>
              <a:t>When done well they can usually provide very accurate results</a:t>
            </a:r>
          </a:p>
          <a:p>
            <a:r>
              <a:rPr lang="en-US" sz="2000" dirty="0" smtClean="0"/>
              <a:t>Very well documented and studied procedures</a:t>
            </a:r>
          </a:p>
          <a:p>
            <a:pPr marL="0" indent="0">
              <a:buNone/>
            </a:pPr>
            <a:r>
              <a:rPr lang="en-US" dirty="0" smtClean="0"/>
              <a:t>Cons</a:t>
            </a:r>
          </a:p>
          <a:p>
            <a:r>
              <a:rPr lang="en-US" sz="2000" dirty="0" smtClean="0"/>
              <a:t>Expensive </a:t>
            </a:r>
            <a:r>
              <a:rPr lang="mr-IN" sz="2000" dirty="0" smtClean="0"/>
              <a:t>–</a:t>
            </a:r>
            <a:r>
              <a:rPr lang="en-US" sz="2000" dirty="0" smtClean="0"/>
              <a:t> Time and Money</a:t>
            </a:r>
          </a:p>
          <a:p>
            <a:r>
              <a:rPr lang="en-US" sz="2000" dirty="0" smtClean="0"/>
              <a:t>Hidden Variables</a:t>
            </a:r>
          </a:p>
          <a:p>
            <a:r>
              <a:rPr lang="en-US" sz="2000" dirty="0" smtClean="0"/>
              <a:t>Potentially biased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319840" y="1753908"/>
            <a:ext cx="5033960" cy="50323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800" u="sng" dirty="0" smtClean="0"/>
              <a:t>Machine Learning</a:t>
            </a:r>
            <a:endParaRPr lang="en-US" sz="3800" u="sng" dirty="0"/>
          </a:p>
          <a:p>
            <a:pPr marL="0" indent="0">
              <a:buNone/>
            </a:pPr>
            <a:r>
              <a:rPr lang="en-US" dirty="0"/>
              <a:t>Pros</a:t>
            </a:r>
            <a:endParaRPr lang="en-US" sz="3600" dirty="0"/>
          </a:p>
          <a:p>
            <a:r>
              <a:rPr lang="en-US" sz="2000" dirty="0" smtClean="0"/>
              <a:t>Repeatable</a:t>
            </a:r>
            <a:endParaRPr lang="en-US" sz="2000" dirty="0"/>
          </a:p>
          <a:p>
            <a:r>
              <a:rPr lang="en-US" sz="2000" dirty="0" smtClean="0"/>
              <a:t>Unbiased</a:t>
            </a:r>
          </a:p>
          <a:p>
            <a:r>
              <a:rPr lang="en-US" sz="2000" dirty="0"/>
              <a:t>R</a:t>
            </a:r>
            <a:r>
              <a:rPr lang="en-US" sz="2000" dirty="0" smtClean="0"/>
              <a:t>esults can improve over time</a:t>
            </a:r>
          </a:p>
          <a:p>
            <a:r>
              <a:rPr lang="en-US" sz="2000" dirty="0" smtClean="0"/>
              <a:t>Inexpensive</a:t>
            </a:r>
            <a:endParaRPr lang="en-US" sz="2000" dirty="0"/>
          </a:p>
          <a:p>
            <a:pPr marL="0" indent="0">
              <a:buNone/>
            </a:pPr>
            <a:r>
              <a:rPr lang="en-US" dirty="0" smtClean="0"/>
              <a:t>Cons</a:t>
            </a:r>
            <a:endParaRPr lang="en-US" sz="3600" dirty="0"/>
          </a:p>
          <a:p>
            <a:r>
              <a:rPr lang="en-US" sz="2000" dirty="0" smtClean="0"/>
              <a:t>Needs massive amounts of data</a:t>
            </a:r>
            <a:endParaRPr lang="en-US" sz="2000" dirty="0"/>
          </a:p>
          <a:p>
            <a:r>
              <a:rPr lang="en-US" sz="2000" dirty="0" smtClean="0"/>
              <a:t>Is a very complex problem</a:t>
            </a:r>
            <a:endParaRPr lang="en-US" sz="2000" dirty="0"/>
          </a:p>
          <a:p>
            <a:r>
              <a:rPr lang="en-US" sz="2000" dirty="0" smtClean="0"/>
              <a:t>Takes a lot of tuning</a:t>
            </a:r>
          </a:p>
          <a:p>
            <a:r>
              <a:rPr lang="en-US" sz="2000" dirty="0" smtClean="0"/>
              <a:t>Can be woefully inaccurate</a:t>
            </a:r>
          </a:p>
        </p:txBody>
      </p:sp>
    </p:spTree>
    <p:extLst>
      <p:ext uri="{BB962C8B-B14F-4D97-AF65-F5344CB8AC3E}">
        <p14:creationId xmlns:p14="http://schemas.microsoft.com/office/powerpoint/2010/main" val="118093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Gaussian Process </a:t>
            </a:r>
            <a:r>
              <a:rPr lang="en-US" dirty="0" smtClean="0"/>
              <a:t>Regression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2275" y="1690688"/>
            <a:ext cx="5767450" cy="432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74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Probabilistic </a:t>
            </a:r>
            <a:r>
              <a:rPr lang="en-US" dirty="0" smtClean="0"/>
              <a:t>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Landmarks using </a:t>
            </a:r>
            <a:r>
              <a:rPr lang="en-US" dirty="0" err="1" smtClean="0"/>
              <a:t>sklearn</a:t>
            </a:r>
            <a:endParaRPr lang="en-US" dirty="0" smtClean="0"/>
          </a:p>
          <a:p>
            <a:r>
              <a:rPr lang="en-US" dirty="0" smtClean="0"/>
              <a:t>Generate the K matrix for the subset </a:t>
            </a:r>
          </a:p>
          <a:p>
            <a:pPr marL="0" indent="0">
              <a:buNone/>
            </a:pPr>
            <a:r>
              <a:rPr lang="en-US" dirty="0" smtClean="0"/>
              <a:t>   of </a:t>
            </a:r>
            <a:r>
              <a:rPr lang="en-US" dirty="0" err="1" smtClean="0"/>
              <a:t>regressors</a:t>
            </a:r>
            <a:endParaRPr lang="en-US" dirty="0" smtClean="0"/>
          </a:p>
          <a:p>
            <a:r>
              <a:rPr lang="en-US" dirty="0" smtClean="0"/>
              <a:t>Use the large scale GPR algorithm to generate </a:t>
            </a:r>
            <a:r>
              <a:rPr lang="en-US" dirty="0" err="1" smtClean="0"/>
              <a:t>μ</a:t>
            </a:r>
            <a:r>
              <a:rPr lang="en-US" dirty="0" smtClean="0"/>
              <a:t>` for each data point</a:t>
            </a:r>
          </a:p>
          <a:p>
            <a:r>
              <a:rPr lang="en-US" dirty="0" err="1" smtClean="0"/>
              <a:t>μ</a:t>
            </a:r>
            <a:r>
              <a:rPr lang="en-US" dirty="0" smtClean="0"/>
              <a:t>` is a list of probabilities</a:t>
            </a:r>
          </a:p>
          <a:p>
            <a:r>
              <a:rPr lang="en-US" dirty="0" smtClean="0"/>
              <a:t>Pick a probability threshold to classify the potential voter into a voter or non-voter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693" y="1824793"/>
            <a:ext cx="3249707" cy="13243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874" y="4001294"/>
            <a:ext cx="5870289" cy="58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10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8165" y="1315072"/>
            <a:ext cx="7755670" cy="504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7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Historical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5076"/>
            <a:ext cx="5558202" cy="4544353"/>
          </a:xfrm>
        </p:spPr>
        <p:txBody>
          <a:bodyPr/>
          <a:lstStyle/>
          <a:p>
            <a:r>
              <a:rPr lang="en-US" dirty="0" smtClean="0"/>
              <a:t>Historically this sample has turned had an average turnout of 48%</a:t>
            </a:r>
          </a:p>
          <a:p>
            <a:r>
              <a:rPr lang="en-US" dirty="0" smtClean="0"/>
              <a:t>Low of 26% in 2012</a:t>
            </a:r>
          </a:p>
          <a:p>
            <a:r>
              <a:rPr lang="en-US" dirty="0" smtClean="0"/>
              <a:t>High of 74% in 2002</a:t>
            </a:r>
          </a:p>
          <a:p>
            <a:r>
              <a:rPr lang="en-US" dirty="0" smtClean="0"/>
              <a:t>Our predicted voter turn out for 2014 is 54%</a:t>
            </a:r>
          </a:p>
          <a:p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923161"/>
              </p:ext>
            </p:extLst>
          </p:nvPr>
        </p:nvGraphicFramePr>
        <p:xfrm>
          <a:off x="6573520" y="1690688"/>
          <a:ext cx="4780280" cy="31048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273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Historical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5945"/>
            <a:ext cx="5627068" cy="4351338"/>
          </a:xfrm>
        </p:spPr>
        <p:txBody>
          <a:bodyPr/>
          <a:lstStyle/>
          <a:p>
            <a:r>
              <a:rPr lang="en-US" dirty="0" smtClean="0"/>
              <a:t>Our predicted turnout down partisan lines is similar to past general elections</a:t>
            </a:r>
          </a:p>
          <a:p>
            <a:r>
              <a:rPr lang="en-US" dirty="0" smtClean="0"/>
              <a:t>44.5% Republican</a:t>
            </a:r>
          </a:p>
          <a:p>
            <a:r>
              <a:rPr lang="en-US" dirty="0" smtClean="0"/>
              <a:t>40.1% Democrat</a:t>
            </a:r>
          </a:p>
          <a:p>
            <a:r>
              <a:rPr lang="en-US" dirty="0" smtClean="0"/>
              <a:t>15.4% Other</a:t>
            </a:r>
          </a:p>
          <a:p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5968320"/>
              </p:ext>
            </p:extLst>
          </p:nvPr>
        </p:nvGraphicFramePr>
        <p:xfrm>
          <a:off x="6096000" y="1690688"/>
          <a:ext cx="5348140" cy="37862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952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Predicted Age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882588"/>
            <a:ext cx="5257800" cy="2330824"/>
          </a:xfrm>
        </p:spPr>
        <p:txBody>
          <a:bodyPr/>
          <a:lstStyle/>
          <a:p>
            <a:r>
              <a:rPr lang="en-US" dirty="0" smtClean="0"/>
              <a:t>Age distribution is normally distributed</a:t>
            </a:r>
          </a:p>
          <a:p>
            <a:r>
              <a:rPr lang="en-US" dirty="0" smtClean="0"/>
              <a:t>Consistent across all age groups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1231167"/>
              </p:ext>
            </p:extLst>
          </p:nvPr>
        </p:nvGraphicFramePr>
        <p:xfrm>
          <a:off x="386500" y="1656271"/>
          <a:ext cx="5615232" cy="40818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3382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355</TotalTime>
  <Words>260</Words>
  <Application>Microsoft Macintosh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Corbel</vt:lpstr>
      <vt:lpstr>Mangal</vt:lpstr>
      <vt:lpstr>Arial</vt:lpstr>
      <vt:lpstr>Depth</vt:lpstr>
      <vt:lpstr>2014 General Election Predicted Turnout </vt:lpstr>
      <vt:lpstr>The Problem </vt:lpstr>
      <vt:lpstr>Solutions</vt:lpstr>
      <vt:lpstr>Gaussian Process Regression</vt:lpstr>
      <vt:lpstr>Probabilistic Classifier</vt:lpstr>
      <vt:lpstr>The Results</vt:lpstr>
      <vt:lpstr>Historical Context</vt:lpstr>
      <vt:lpstr>Historical Distribution</vt:lpstr>
      <vt:lpstr>Predicted Age Distribution</vt:lpstr>
      <vt:lpstr>Predicted Ethnic Distribution</vt:lpstr>
      <vt:lpstr>Geographic Predictions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2014 General Election Predicted Turnout </dc:title>
  <dc:creator>Riboldi Family</dc:creator>
  <cp:lastModifiedBy>Riboldi Family</cp:lastModifiedBy>
  <cp:revision>14</cp:revision>
  <cp:lastPrinted>2017-02-22T01:42:13Z</cp:lastPrinted>
  <dcterms:created xsi:type="dcterms:W3CDTF">2017-02-22T01:04:41Z</dcterms:created>
  <dcterms:modified xsi:type="dcterms:W3CDTF">2017-04-24T16:30:49Z</dcterms:modified>
</cp:coreProperties>
</file>

<file path=docProps/thumbnail.jpeg>
</file>